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80" r:id="rId2"/>
    <p:sldId id="281" r:id="rId3"/>
    <p:sldId id="282" r:id="rId4"/>
    <p:sldId id="283" r:id="rId5"/>
    <p:sldId id="284" r:id="rId6"/>
    <p:sldId id="285" r:id="rId7"/>
    <p:sldId id="287" r:id="rId8"/>
    <p:sldId id="288" r:id="rId9"/>
    <p:sldId id="289" r:id="rId10"/>
    <p:sldId id="290" r:id="rId11"/>
    <p:sldId id="291" r:id="rId12"/>
  </p:sldIdLst>
  <p:sldSz cx="7315200" cy="5486400" type="B5JIS"/>
  <p:notesSz cx="6858000" cy="9144000"/>
  <p:defaultTextStyle>
    <a:defPPr>
      <a:defRPr lang="en-US"/>
    </a:defPPr>
    <a:lvl1pPr marL="0" algn="l" defTabSz="7315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5760" algn="l" defTabSz="7315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1520" algn="l" defTabSz="7315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97280" algn="l" defTabSz="7315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63040" algn="l" defTabSz="7315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28800" algn="l" defTabSz="7315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94560" algn="l" defTabSz="7315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60320" algn="l" defTabSz="7315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26080" algn="l" defTabSz="7315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728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10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69" d="100"/>
          <a:sy n="69" d="100"/>
        </p:scale>
        <p:origin x="-1824" y="-342"/>
      </p:cViewPr>
      <p:guideLst>
        <p:guide orient="horz" pos="1728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Seminar By- Mr.Sagar Shinde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1D347-1842-4C23-8FA3-532A71C84CE4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23E19-F734-40B7-97E2-250ACDF4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9390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Seminar By- Mr.Sagar Shinde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5E20B-FB69-4199-A230-FE8839F7BD73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13A81-196A-4E1B-BF6F-2F1C80E4A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0529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704340"/>
            <a:ext cx="6217920" cy="1176020"/>
          </a:xfrm>
          <a:prstGeom prst="rect">
            <a:avLst/>
          </a:prstGeom>
        </p:spPr>
        <p:txBody>
          <a:bodyPr lIns="73152" tIns="36576" rIns="73152" bIns="36576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3108960"/>
            <a:ext cx="5120640" cy="1402080"/>
          </a:xfrm>
          <a:prstGeom prst="rect">
            <a:avLst/>
          </a:prstGeom>
        </p:spPr>
        <p:txBody>
          <a:bodyPr lIns="73152" tIns="36576" rIns="73152" bIns="36576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5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23B29-700E-4017-B450-216B73ABCF3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B3B3-A8B7-4064-ACF3-D3896B78B7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71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3840480"/>
            <a:ext cx="4389120" cy="453390"/>
          </a:xfrm>
          <a:prstGeom prst="rect">
            <a:avLst/>
          </a:prstGeom>
        </p:spPr>
        <p:txBody>
          <a:bodyPr lIns="73152" tIns="36576" rIns="73152" bIns="36576"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490220"/>
            <a:ext cx="4389120" cy="3291840"/>
          </a:xfrm>
          <a:prstGeom prst="rect">
            <a:avLst/>
          </a:prstGeom>
        </p:spPr>
        <p:txBody>
          <a:bodyPr lIns="73152" tIns="36576" rIns="73152" bIns="36576"/>
          <a:lstStyle>
            <a:lvl1pPr marL="0" indent="0">
              <a:buNone/>
              <a:defRPr sz="2600"/>
            </a:lvl1pPr>
            <a:lvl2pPr marL="365760" indent="0">
              <a:buNone/>
              <a:defRPr sz="2200"/>
            </a:lvl2pPr>
            <a:lvl3pPr marL="731520" indent="0">
              <a:buNone/>
              <a:defRPr sz="190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4293870"/>
            <a:ext cx="4389120" cy="643890"/>
          </a:xfrm>
          <a:prstGeom prst="rect">
            <a:avLst/>
          </a:prstGeom>
        </p:spPr>
        <p:txBody>
          <a:bodyPr lIns="73152" tIns="36576" rIns="73152" bIns="36576"/>
          <a:lstStyle>
            <a:lvl1pPr marL="0" indent="0">
              <a:buNone/>
              <a:defRPr sz="1100"/>
            </a:lvl1pPr>
            <a:lvl2pPr marL="365760" indent="0">
              <a:buNone/>
              <a:defRPr sz="1000"/>
            </a:lvl2pPr>
            <a:lvl3pPr marL="731520" indent="0">
              <a:buNone/>
              <a:defRPr sz="800"/>
            </a:lvl3pPr>
            <a:lvl4pPr marL="1097280" indent="0">
              <a:buNone/>
              <a:defRPr sz="700"/>
            </a:lvl4pPr>
            <a:lvl5pPr marL="1463040" indent="0">
              <a:buNone/>
              <a:defRPr sz="700"/>
            </a:lvl5pPr>
            <a:lvl6pPr marL="1828800" indent="0">
              <a:buNone/>
              <a:defRPr sz="700"/>
            </a:lvl6pPr>
            <a:lvl7pPr marL="2194560" indent="0">
              <a:buNone/>
              <a:defRPr sz="700"/>
            </a:lvl7pPr>
            <a:lvl8pPr marL="2560320" indent="0">
              <a:buNone/>
              <a:defRPr sz="700"/>
            </a:lvl8pPr>
            <a:lvl9pPr marL="292608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B75E4-93C2-4F0D-A306-7A10C554E5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B3B3-A8B7-4064-ACF3-D3896B78B7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38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 lIns="73152" tIns="36576" rIns="73152" bIns="36576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1280161"/>
            <a:ext cx="6583680" cy="3620770"/>
          </a:xfrm>
          <a:prstGeom prst="rect">
            <a:avLst/>
          </a:prstGeom>
        </p:spPr>
        <p:txBody>
          <a:bodyPr vert="eaVert" lIns="73152" tIns="36576" rIns="73152" bIns="36576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713E-F05F-4B0C-89E8-9C31D8B35C9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B3B3-A8B7-4064-ACF3-D3896B78B7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92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219711"/>
            <a:ext cx="1645920" cy="4681220"/>
          </a:xfrm>
          <a:prstGeom prst="rect">
            <a:avLst/>
          </a:prstGeom>
        </p:spPr>
        <p:txBody>
          <a:bodyPr vert="eaVert" lIns="73152" tIns="36576" rIns="73152" bIns="36576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219711"/>
            <a:ext cx="4815840" cy="4681220"/>
          </a:xfrm>
          <a:prstGeom prst="rect">
            <a:avLst/>
          </a:prstGeom>
        </p:spPr>
        <p:txBody>
          <a:bodyPr vert="eaVert" lIns="73152" tIns="36576" rIns="73152" bIns="36576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8C20A-751B-4A42-AB32-585558045D9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B3B3-A8B7-4064-ACF3-D3896B78B7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075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ADA3-3709-4ECD-8091-63AD2C0D7A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B3B3-A8B7-4064-ACF3-D3896B78B7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156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 lIns="73152" tIns="36576" rIns="73152" bIns="36576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1"/>
            <a:ext cx="6583680" cy="3620770"/>
          </a:xfrm>
          <a:prstGeom prst="rect">
            <a:avLst/>
          </a:prstGeom>
        </p:spPr>
        <p:txBody>
          <a:bodyPr lIns="73152" tIns="36576" rIns="73152" bIns="36576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0AE5-DE86-4761-97BF-707CB757CE1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B3B3-A8B7-4064-ACF3-D3896B78B7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86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3525520"/>
            <a:ext cx="6217920" cy="1089660"/>
          </a:xfrm>
          <a:prstGeom prst="rect">
            <a:avLst/>
          </a:prstGeom>
        </p:spPr>
        <p:txBody>
          <a:bodyPr lIns="73152" tIns="36576" rIns="73152" bIns="36576"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2325371"/>
            <a:ext cx="6217920" cy="1200150"/>
          </a:xfrm>
          <a:prstGeom prst="rect">
            <a:avLst/>
          </a:prstGeom>
        </p:spPr>
        <p:txBody>
          <a:bodyPr lIns="73152" tIns="36576" rIns="73152" bIns="36576"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57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8640" y="4145280"/>
            <a:ext cx="1706880" cy="292100"/>
          </a:xfrm>
        </p:spPr>
        <p:txBody>
          <a:bodyPr/>
          <a:lstStyle/>
          <a:p>
            <a:fld id="{7C74C85B-69E8-4291-9C06-75A95B3A5AD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B3B3-A8B7-4064-ACF3-D3896B78B7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12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 lIns="73152" tIns="36576" rIns="73152" bIns="36576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1280161"/>
            <a:ext cx="3230880" cy="3620770"/>
          </a:xfrm>
          <a:prstGeom prst="rect">
            <a:avLst/>
          </a:prstGeom>
        </p:spPr>
        <p:txBody>
          <a:bodyPr lIns="73152" tIns="36576" rIns="73152" bIns="36576"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1280161"/>
            <a:ext cx="3230880" cy="3620770"/>
          </a:xfrm>
          <a:prstGeom prst="rect">
            <a:avLst/>
          </a:prstGeom>
        </p:spPr>
        <p:txBody>
          <a:bodyPr lIns="73152" tIns="36576" rIns="73152" bIns="36576"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07F3E-76F0-46E7-AB04-F45D81594F1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B3B3-A8B7-4064-ACF3-D3896B78B7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70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 lIns="73152" tIns="36576" rIns="73152" bIns="36576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228090"/>
            <a:ext cx="3232150" cy="511810"/>
          </a:xfrm>
          <a:prstGeom prst="rect">
            <a:avLst/>
          </a:prstGeom>
        </p:spPr>
        <p:txBody>
          <a:bodyPr lIns="73152" tIns="36576" rIns="73152" bIns="36576" anchor="b"/>
          <a:lstStyle>
            <a:lvl1pPr marL="0" indent="0">
              <a:buNone/>
              <a:defRPr sz="190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00" b="1"/>
            </a:lvl3pPr>
            <a:lvl4pPr marL="1097280" indent="0">
              <a:buNone/>
              <a:defRPr sz="1300" b="1"/>
            </a:lvl4pPr>
            <a:lvl5pPr marL="1463040" indent="0">
              <a:buNone/>
              <a:defRPr sz="1300" b="1"/>
            </a:lvl5pPr>
            <a:lvl6pPr marL="1828800" indent="0">
              <a:buNone/>
              <a:defRPr sz="1300" b="1"/>
            </a:lvl6pPr>
            <a:lvl7pPr marL="2194560" indent="0">
              <a:buNone/>
              <a:defRPr sz="1300" b="1"/>
            </a:lvl7pPr>
            <a:lvl8pPr marL="2560320" indent="0">
              <a:buNone/>
              <a:defRPr sz="1300" b="1"/>
            </a:lvl8pPr>
            <a:lvl9pPr marL="2926080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1739900"/>
            <a:ext cx="3232150" cy="3161030"/>
          </a:xfrm>
          <a:prstGeom prst="rect">
            <a:avLst/>
          </a:prstGeom>
        </p:spPr>
        <p:txBody>
          <a:bodyPr lIns="73152" tIns="36576" rIns="73152" bIns="36576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1228090"/>
            <a:ext cx="3233420" cy="511810"/>
          </a:xfrm>
          <a:prstGeom prst="rect">
            <a:avLst/>
          </a:prstGeom>
        </p:spPr>
        <p:txBody>
          <a:bodyPr lIns="73152" tIns="36576" rIns="73152" bIns="36576" anchor="b"/>
          <a:lstStyle>
            <a:lvl1pPr marL="0" indent="0">
              <a:buNone/>
              <a:defRPr sz="190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00" b="1"/>
            </a:lvl3pPr>
            <a:lvl4pPr marL="1097280" indent="0">
              <a:buNone/>
              <a:defRPr sz="1300" b="1"/>
            </a:lvl4pPr>
            <a:lvl5pPr marL="1463040" indent="0">
              <a:buNone/>
              <a:defRPr sz="1300" b="1"/>
            </a:lvl5pPr>
            <a:lvl6pPr marL="1828800" indent="0">
              <a:buNone/>
              <a:defRPr sz="1300" b="1"/>
            </a:lvl6pPr>
            <a:lvl7pPr marL="2194560" indent="0">
              <a:buNone/>
              <a:defRPr sz="1300" b="1"/>
            </a:lvl7pPr>
            <a:lvl8pPr marL="2560320" indent="0">
              <a:buNone/>
              <a:defRPr sz="1300" b="1"/>
            </a:lvl8pPr>
            <a:lvl9pPr marL="2926080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1739900"/>
            <a:ext cx="3233420" cy="3161030"/>
          </a:xfrm>
          <a:prstGeom prst="rect">
            <a:avLst/>
          </a:prstGeom>
        </p:spPr>
        <p:txBody>
          <a:bodyPr lIns="73152" tIns="36576" rIns="73152" bIns="36576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F0A0-1675-4E2F-A35A-164123B1BCC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B3B3-A8B7-4064-ACF3-D3896B78B7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754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 lIns="73152" tIns="36576" rIns="73152" bIns="36576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F39F-089D-4E38-AEC3-7B99915E0F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B3B3-A8B7-4064-ACF3-D3896B78B7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24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BAC4-FAC2-4A98-8B06-0026BF49A3F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B3B3-A8B7-4064-ACF3-D3896B78B7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05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218440"/>
            <a:ext cx="2406650" cy="929640"/>
          </a:xfrm>
          <a:prstGeom prst="rect">
            <a:avLst/>
          </a:prstGeom>
        </p:spPr>
        <p:txBody>
          <a:bodyPr lIns="73152" tIns="36576" rIns="73152" bIns="36576"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218441"/>
            <a:ext cx="4089400" cy="4682490"/>
          </a:xfrm>
          <a:prstGeom prst="rect">
            <a:avLst/>
          </a:prstGeom>
        </p:spPr>
        <p:txBody>
          <a:bodyPr lIns="73152" tIns="36576" rIns="73152" bIns="36576"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1148081"/>
            <a:ext cx="2406650" cy="3752850"/>
          </a:xfrm>
          <a:prstGeom prst="rect">
            <a:avLst/>
          </a:prstGeom>
        </p:spPr>
        <p:txBody>
          <a:bodyPr lIns="73152" tIns="36576" rIns="73152" bIns="36576"/>
          <a:lstStyle>
            <a:lvl1pPr marL="0" indent="0">
              <a:buNone/>
              <a:defRPr sz="1100"/>
            </a:lvl1pPr>
            <a:lvl2pPr marL="365760" indent="0">
              <a:buNone/>
              <a:defRPr sz="1000"/>
            </a:lvl2pPr>
            <a:lvl3pPr marL="731520" indent="0">
              <a:buNone/>
              <a:defRPr sz="800"/>
            </a:lvl3pPr>
            <a:lvl4pPr marL="1097280" indent="0">
              <a:buNone/>
              <a:defRPr sz="700"/>
            </a:lvl4pPr>
            <a:lvl5pPr marL="1463040" indent="0">
              <a:buNone/>
              <a:defRPr sz="700"/>
            </a:lvl5pPr>
            <a:lvl6pPr marL="1828800" indent="0">
              <a:buNone/>
              <a:defRPr sz="700"/>
            </a:lvl6pPr>
            <a:lvl7pPr marL="2194560" indent="0">
              <a:buNone/>
              <a:defRPr sz="700"/>
            </a:lvl7pPr>
            <a:lvl8pPr marL="2560320" indent="0">
              <a:buNone/>
              <a:defRPr sz="700"/>
            </a:lvl8pPr>
            <a:lvl9pPr marL="292608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CEA7-474B-4595-9250-AD79FC35A47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B3B3-A8B7-4064-ACF3-D3896B78B7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18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 vert="horz" lIns="73152" tIns="36576" rIns="73152" bIns="36576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7ADA3-3709-4ECD-8091-63AD2C0D7A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 vert="horz" lIns="73152" tIns="36576" rIns="73152" bIns="36576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44640" y="4712162"/>
            <a:ext cx="670560" cy="292100"/>
          </a:xfrm>
          <a:prstGeom prst="rect">
            <a:avLst/>
          </a:prstGeom>
        </p:spPr>
        <p:txBody>
          <a:bodyPr vert="horz" lIns="73152" tIns="36576" rIns="73152" bIns="36576" rtlCol="0" anchor="ctr"/>
          <a:lstStyle>
            <a:lvl1pPr algn="r">
              <a:defRPr sz="2200">
                <a:solidFill>
                  <a:srgbClr val="0033CC"/>
                </a:solidFill>
              </a:defRPr>
            </a:lvl1pPr>
          </a:lstStyle>
          <a:p>
            <a:fld id="{F0BAB3B3-A8B7-4064-ACF3-D3896B78B7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6400800" cy="60960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36576" rIns="73152" bIns="36576" rtlCol="0" anchor="ctr"/>
          <a:lstStyle/>
          <a:p>
            <a:r>
              <a:rPr lang="en-US" sz="1400" b="1" dirty="0" smtClean="0">
                <a:solidFill>
                  <a:schemeClr val="tx1"/>
                </a:solidFill>
                <a:latin typeface="Merriweather" pitchFamily="18" charset="0"/>
              </a:rPr>
              <a:t>Project</a:t>
            </a:r>
            <a:r>
              <a:rPr lang="en-US" sz="1400" dirty="0" smtClean="0">
                <a:solidFill>
                  <a:schemeClr val="tx1"/>
                </a:solidFill>
                <a:latin typeface="Merriweather" pitchFamily="18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Merriweather" pitchFamily="18" charset="0"/>
              </a:rPr>
              <a:t>: </a:t>
            </a:r>
            <a:r>
              <a:rPr lang="en-US" sz="1300" b="1" dirty="0" smtClean="0">
                <a:solidFill>
                  <a:schemeClr val="tx1"/>
                </a:solidFill>
              </a:rPr>
              <a:t>____________________________________________________</a:t>
            </a:r>
            <a:endParaRPr lang="en-US" sz="13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" y="5059680"/>
            <a:ext cx="7315199" cy="425050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3152" tIns="36576" rIns="73152" bIns="36576" rtlCol="0" anchor="ctr"/>
          <a:lstStyle/>
          <a:p>
            <a:pPr algn="ctr"/>
            <a:r>
              <a:rPr lang="en-US" b="0" dirty="0" smtClean="0">
                <a:solidFill>
                  <a:prstClr val="white"/>
                </a:solidFill>
                <a:latin typeface="Merriweather" pitchFamily="18" charset="0"/>
              </a:rPr>
              <a:t>Dept. of Mechanical Egg.          </a:t>
            </a:r>
            <a:r>
              <a:rPr lang="en-US" b="0" dirty="0" smtClean="0">
                <a:solidFill>
                  <a:srgbClr val="FFC000"/>
                </a:solidFill>
                <a:latin typeface="Merriweather" pitchFamily="18" charset="0"/>
              </a:rPr>
              <a:t>NMCOE, Peth                </a:t>
            </a:r>
            <a:r>
              <a:rPr lang="en-US" b="0" dirty="0" smtClean="0">
                <a:solidFill>
                  <a:prstClr val="white"/>
                </a:solidFill>
                <a:latin typeface="Merriweather" pitchFamily="18" charset="0"/>
              </a:rPr>
              <a:t>Guide–Prof.  </a:t>
            </a:r>
            <a:endParaRPr lang="en-US" b="0" dirty="0">
              <a:solidFill>
                <a:prstClr val="white"/>
              </a:solidFill>
              <a:latin typeface="Merriweather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279" y="-6235"/>
            <a:ext cx="734984" cy="73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46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731520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73152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73152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B3B3-A8B7-4064-ACF3-D3896B78B72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762000"/>
            <a:ext cx="69342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A Synopsis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Presentation on</a:t>
            </a:r>
            <a:endParaRPr lang="mr-IN" sz="1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>
                <a:solidFill>
                  <a:srgbClr val="0000FF"/>
                </a:solidFill>
                <a:latin typeface="Merriweather" pitchFamily="18" charset="0"/>
                <a:ea typeface="+mj-ea"/>
                <a:cs typeface="+mj-cs"/>
              </a:rPr>
              <a:t>Title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3928062"/>
            <a:ext cx="3429000" cy="646331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Guided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By :</a:t>
            </a:r>
          </a:p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    Prof. 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3999" y="2057400"/>
            <a:ext cx="4485961" cy="1477328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Presented By :</a:t>
            </a:r>
          </a:p>
          <a:p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1.  Student name with PRN</a:t>
            </a:r>
          </a:p>
          <a:p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2.</a:t>
            </a:r>
          </a:p>
          <a:p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3.</a:t>
            </a:r>
          </a:p>
          <a:p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28994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65125" y="609599"/>
            <a:ext cx="6584950" cy="523875"/>
          </a:xfrm>
          <a:prstGeom prst="rect">
            <a:avLst/>
          </a:prstGeom>
        </p:spPr>
        <p:txBody>
          <a:bodyPr/>
          <a:lstStyle/>
          <a:p>
            <a:r>
              <a:rPr lang="en-US" sz="2800" b="1" dirty="0">
                <a:solidFill>
                  <a:srgbClr val="0000FF"/>
                </a:solidFill>
                <a:latin typeface="Merriweather" pitchFamily="18" charset="0"/>
              </a:rPr>
              <a:t>References</a:t>
            </a:r>
            <a:br>
              <a:rPr lang="en-US" sz="2800" b="1" dirty="0">
                <a:solidFill>
                  <a:srgbClr val="0000FF"/>
                </a:solidFill>
                <a:latin typeface="Merriweather" pitchFamily="18" charset="0"/>
              </a:rPr>
            </a:br>
            <a:endParaRPr lang="en-IN" sz="2800" b="1" dirty="0">
              <a:solidFill>
                <a:srgbClr val="0000FF"/>
              </a:solidFill>
              <a:latin typeface="Merriweather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B3B3-A8B7-4064-ACF3-D3896B78B72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066800"/>
            <a:ext cx="67818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rgbClr val="35A535"/>
              </a:buClr>
              <a:buNone/>
            </a:pPr>
            <a:r>
              <a:rPr lang="en-US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Reference Books</a:t>
            </a:r>
          </a:p>
          <a:p>
            <a:pPr>
              <a:spcBef>
                <a:spcPct val="0"/>
              </a:spcBef>
              <a:buClr>
                <a:srgbClr val="35A535"/>
              </a:buClr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>
                <a:srgbClr val="35A535"/>
              </a:buClr>
              <a:buNone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Format </a:t>
            </a:r>
            <a:r>
              <a:rPr lang="en-US" sz="12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Title of Book , Author names, Publisher name, Year of Publication, Page No.</a:t>
            </a:r>
          </a:p>
          <a:p>
            <a:pPr>
              <a:spcBef>
                <a:spcPct val="0"/>
              </a:spcBef>
              <a:buClr>
                <a:srgbClr val="35A535"/>
              </a:buClr>
              <a:buNone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US" sz="12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Theory of Machines, R. S.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Khurmi</a:t>
            </a:r>
            <a:r>
              <a:rPr lang="en-US" sz="12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IN" sz="1200" dirty="0">
                <a:latin typeface="Times New Roman" pitchFamily="18" charset="0"/>
                <a:cs typeface="Times New Roman" pitchFamily="18" charset="0"/>
              </a:rPr>
              <a:t>S. Chand &amp; Co. Ltd., New </a:t>
            </a:r>
            <a:r>
              <a:rPr lang="en-IN" sz="1200" dirty="0" err="1">
                <a:latin typeface="Times New Roman" pitchFamily="18" charset="0"/>
                <a:cs typeface="Times New Roman" pitchFamily="18" charset="0"/>
              </a:rPr>
              <a:t>Dehli</a:t>
            </a:r>
            <a:r>
              <a:rPr lang="en-IN" sz="1200" dirty="0">
                <a:latin typeface="Times New Roman" pitchFamily="18" charset="0"/>
                <a:cs typeface="Times New Roman" pitchFamily="18" charset="0"/>
              </a:rPr>
              <a:t>, 14th Edition, 2005, p.p. 79-96</a:t>
            </a:r>
          </a:p>
          <a:p>
            <a:pPr>
              <a:spcBef>
                <a:spcPct val="0"/>
              </a:spcBef>
              <a:buClr>
                <a:srgbClr val="35A535"/>
              </a:buClr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>
                <a:srgbClr val="35A535"/>
              </a:buClr>
              <a:buNone/>
            </a:pPr>
            <a:r>
              <a:rPr lang="en-US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Journal / Magazine Papers</a:t>
            </a:r>
          </a:p>
          <a:p>
            <a:pPr>
              <a:spcBef>
                <a:spcPct val="0"/>
              </a:spcBef>
              <a:buClr>
                <a:srgbClr val="35A535"/>
              </a:buClr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>
                <a:srgbClr val="35A535"/>
              </a:buClr>
              <a:buNone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Format </a:t>
            </a:r>
            <a:r>
              <a:rPr lang="en-US" sz="12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Author names, “Title of Paper”,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Name of Journal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Volume no, Page number, Year</a:t>
            </a:r>
          </a:p>
          <a:p>
            <a:pPr>
              <a:spcBef>
                <a:spcPct val="0"/>
              </a:spcBef>
              <a:buClr>
                <a:srgbClr val="35A535"/>
              </a:buClr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>
                <a:srgbClr val="35A535"/>
              </a:buClr>
              <a:buFont typeface="Arial" charset="0"/>
              <a:buAutoNum type="arabicPeriod"/>
            </a:pPr>
            <a:r>
              <a:rPr lang="en-US" sz="1200" b="1" dirty="0" err="1">
                <a:latin typeface="Times New Roman" pitchFamily="18" charset="0"/>
                <a:cs typeface="Times New Roman" pitchFamily="18" charset="0"/>
              </a:rPr>
              <a:t>Miraje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 A. A., Dr. Joshi S.G.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 “Optimum Design Of A Passive Suspension System Of A Vehicle Subjected To Actual Random Road Excitations”,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International Journal of Sound and Vibration, 219(2), pp. 193-205 , 1999.</a:t>
            </a:r>
          </a:p>
          <a:p>
            <a:pPr>
              <a:spcBef>
                <a:spcPct val="0"/>
              </a:spcBef>
              <a:buClr>
                <a:srgbClr val="35A535"/>
              </a:buClr>
              <a:buFont typeface="Arial" charset="0"/>
              <a:buAutoNum type="arabicPeriod"/>
            </a:pPr>
            <a:r>
              <a:rPr lang="en-US" sz="1200" b="1" dirty="0" err="1">
                <a:latin typeface="Times New Roman" pitchFamily="18" charset="0"/>
                <a:cs typeface="Times New Roman" pitchFamily="18" charset="0"/>
              </a:rPr>
              <a:t>Miraje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A. A.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Dr. Joshi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S. G.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"Comparison of Dynamic Analysis Techniques of Robotic system with special reference to Revolute Configuration Robot" ,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International Conference on CAD, CAM, Robotics and Autonomous factories at I. I. T. New Delhi INCARF 16 to 19 Dec 1993, New </a:t>
            </a:r>
            <a:r>
              <a:rPr lang="en-US" sz="1200" i="1" dirty="0" err="1">
                <a:latin typeface="Times New Roman" pitchFamily="18" charset="0"/>
                <a:cs typeface="Times New Roman" pitchFamily="18" charset="0"/>
              </a:rPr>
              <a:t>Dehli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, India, 1993</a:t>
            </a:r>
          </a:p>
          <a:p>
            <a:pPr>
              <a:spcBef>
                <a:spcPct val="0"/>
              </a:spcBef>
              <a:buClr>
                <a:srgbClr val="35A535"/>
              </a:buClr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>
                <a:srgbClr val="35A535"/>
              </a:buClr>
              <a:buNone/>
            </a:pPr>
            <a:r>
              <a:rPr lang="en-US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Websites</a:t>
            </a:r>
          </a:p>
          <a:p>
            <a:pPr>
              <a:spcBef>
                <a:spcPct val="0"/>
              </a:spcBef>
              <a:buClr>
                <a:srgbClr val="FF0066"/>
              </a:buClr>
              <a:buFont typeface="Wingdings" pitchFamily="2" charset="2"/>
              <a:buChar char="§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www.sciencedirect.com,</a:t>
            </a:r>
          </a:p>
          <a:p>
            <a:pPr>
              <a:spcBef>
                <a:spcPct val="0"/>
              </a:spcBef>
              <a:buClr>
                <a:srgbClr val="FF0066"/>
              </a:buClr>
              <a:buFont typeface="Wingdings" pitchFamily="2" charset="2"/>
              <a:buChar char="§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www.seminaronly.com</a:t>
            </a:r>
          </a:p>
        </p:txBody>
      </p:sp>
    </p:spTree>
    <p:extLst>
      <p:ext uri="{BB962C8B-B14F-4D97-AF65-F5344CB8AC3E}">
        <p14:creationId xmlns:p14="http://schemas.microsoft.com/office/powerpoint/2010/main" val="257537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B3B3-A8B7-4064-ACF3-D3896B78B72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47800" y="1560493"/>
            <a:ext cx="4648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800" b="1" dirty="0">
                <a:solidFill>
                  <a:srgbClr val="0000FF"/>
                </a:solidFill>
                <a:latin typeface="Merriweather" pitchFamily="18" charset="0"/>
                <a:ea typeface="+mj-ea"/>
                <a:cs typeface="+mj-cs"/>
              </a:rPr>
              <a:t>Question Answer Session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2281534"/>
            <a:ext cx="73152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708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B3B3-A8B7-4064-ACF3-D3896B78B72E}" type="slidenum">
              <a:rPr lang="en-US" smtClean="0"/>
              <a:t>2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4780" y="653456"/>
            <a:ext cx="6583680" cy="626026"/>
          </a:xfrm>
          <a:prstGeom prst="rect">
            <a:avLst/>
          </a:prstGeom>
        </p:spPr>
        <p:txBody>
          <a:bodyPr lIns="73152" tIns="36576" rIns="73152" bIns="36576"/>
          <a:lstStyle>
            <a:lvl1pPr algn="ctr" defTabSz="731520" rtl="0" eaLnBrk="1" latinLnBrk="0" hangingPunct="1">
              <a:spcBef>
                <a:spcPct val="0"/>
              </a:spcBef>
              <a:buNone/>
              <a:defRPr sz="3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0000FF"/>
                </a:solidFill>
                <a:latin typeface="Merriweather" pitchFamily="18" charset="0"/>
              </a:rPr>
              <a:t>Agenda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2489" y="1279482"/>
            <a:ext cx="6263640" cy="3503914"/>
          </a:xfrm>
          <a:prstGeom prst="rect">
            <a:avLst/>
          </a:prstGeom>
        </p:spPr>
        <p:txBody>
          <a:bodyPr lIns="73152" tIns="36576" rIns="73152" bIns="36576">
            <a:normAutofit lnSpcReduction="10000"/>
          </a:bodyPr>
          <a:lstStyle>
            <a:lvl1pPr marL="0" indent="0" algn="ctr" defTabSz="731520" rtl="0" eaLnBrk="1" latinLnBrk="0" hangingPunct="1">
              <a:spcBef>
                <a:spcPct val="20000"/>
              </a:spcBef>
              <a:buFont typeface="Arial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65760" indent="0" algn="ctr" defTabSz="731520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0" algn="ctr" defTabSz="731520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0" algn="ctr" defTabSz="73152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3040" indent="0" algn="ctr" defTabSz="73152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0" algn="ctr" defTabSz="73152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94560" indent="0" algn="ctr" defTabSz="73152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0" algn="ctr" defTabSz="73152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26080" indent="0" algn="ctr" defTabSz="73152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000" dirty="0" smtClean="0"/>
          </a:p>
          <a:p>
            <a:pPr algn="l">
              <a:buFont typeface="Arial" pitchFamily="34" charset="0"/>
              <a:buBlip>
                <a:blip r:embed="rId2"/>
              </a:buBlip>
            </a:pPr>
            <a:r>
              <a:rPr lang="en-US" sz="2000" dirty="0" smtClean="0">
                <a:solidFill>
                  <a:schemeClr val="tx1"/>
                </a:solidFill>
              </a:rPr>
              <a:t>Introduction / Relevance</a:t>
            </a:r>
          </a:p>
          <a:p>
            <a:pPr algn="l">
              <a:buFont typeface="Arial" pitchFamily="34" charset="0"/>
              <a:buBlip>
                <a:blip r:embed="rId2"/>
              </a:buBlip>
            </a:pPr>
            <a:r>
              <a:rPr lang="en-US" sz="2000" dirty="0" smtClean="0">
                <a:solidFill>
                  <a:schemeClr val="tx1"/>
                </a:solidFill>
              </a:rPr>
              <a:t>Literature Survey</a:t>
            </a:r>
          </a:p>
          <a:p>
            <a:pPr algn="l">
              <a:buFont typeface="Arial" pitchFamily="34" charset="0"/>
              <a:buBlip>
                <a:blip r:embed="rId2"/>
              </a:buBlip>
            </a:pPr>
            <a:r>
              <a:rPr lang="en-US" sz="2000" dirty="0" smtClean="0">
                <a:solidFill>
                  <a:schemeClr val="tx1"/>
                </a:solidFill>
              </a:rPr>
              <a:t> Problem Definition</a:t>
            </a:r>
          </a:p>
          <a:p>
            <a:pPr algn="l">
              <a:buFont typeface="Arial" pitchFamily="34" charset="0"/>
              <a:buBlip>
                <a:blip r:embed="rId2"/>
              </a:buBlip>
            </a:pPr>
            <a:r>
              <a:rPr lang="en-US" sz="2000" dirty="0" smtClean="0">
                <a:solidFill>
                  <a:schemeClr val="tx1"/>
                </a:solidFill>
              </a:rPr>
              <a:t> Present Theories and Practices</a:t>
            </a:r>
          </a:p>
          <a:p>
            <a:pPr algn="l">
              <a:buFont typeface="Arial" pitchFamily="34" charset="0"/>
              <a:buBlip>
                <a:blip r:embed="rId2"/>
              </a:buBlip>
            </a:pPr>
            <a:r>
              <a:rPr lang="en-US" sz="2000" dirty="0" smtClean="0">
                <a:solidFill>
                  <a:schemeClr val="tx1"/>
                </a:solidFill>
              </a:rPr>
              <a:t>Methodology for Proposed Work</a:t>
            </a:r>
          </a:p>
          <a:p>
            <a:pPr algn="l">
              <a:buBlip>
                <a:blip r:embed="rId2"/>
              </a:buBlip>
            </a:pPr>
            <a:r>
              <a:rPr lang="en-US" sz="2000" dirty="0">
                <a:solidFill>
                  <a:srgbClr val="000000"/>
                </a:solidFill>
              </a:rPr>
              <a:t>Expected date for completion of </a:t>
            </a:r>
            <a:r>
              <a:rPr lang="en-US" sz="2000" dirty="0" smtClean="0">
                <a:solidFill>
                  <a:srgbClr val="000000"/>
                </a:solidFill>
              </a:rPr>
              <a:t>work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Blip>
                <a:blip r:embed="rId2"/>
              </a:buBlip>
            </a:pPr>
            <a:r>
              <a:rPr lang="en-US" sz="2000" dirty="0" smtClean="0">
                <a:solidFill>
                  <a:schemeClr val="tx1"/>
                </a:solidFill>
              </a:rPr>
              <a:t>Approximate Cost of Project</a:t>
            </a:r>
          </a:p>
          <a:p>
            <a:pPr algn="l">
              <a:buFont typeface="Arial" pitchFamily="34" charset="0"/>
              <a:buBlip>
                <a:blip r:embed="rId2"/>
              </a:buBlip>
            </a:pPr>
            <a:r>
              <a:rPr lang="en-US" sz="2000" dirty="0" smtClean="0">
                <a:solidFill>
                  <a:schemeClr val="tx1"/>
                </a:solidFill>
              </a:rPr>
              <a:t>References</a:t>
            </a:r>
          </a:p>
          <a:p>
            <a:pPr algn="l">
              <a:buFont typeface="Arial" pitchFamily="34" charset="0"/>
              <a:buBlip>
                <a:blip r:embed="rId2"/>
              </a:buBlip>
            </a:pPr>
            <a:r>
              <a:rPr lang="en-US" sz="2000" dirty="0" smtClean="0">
                <a:solidFill>
                  <a:schemeClr val="tx1"/>
                </a:solidFill>
              </a:rPr>
              <a:t>Question Answer Session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4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B3B3-A8B7-4064-ACF3-D3896B78B72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365760" y="609600"/>
            <a:ext cx="6583680" cy="524510"/>
          </a:xfrm>
          <a:prstGeom prst="rect">
            <a:avLst/>
          </a:prstGeom>
        </p:spPr>
        <p:txBody>
          <a:bodyPr/>
          <a:lstStyle/>
          <a:p>
            <a:r>
              <a:rPr lang="en-US" sz="3600" dirty="0">
                <a:solidFill>
                  <a:srgbClr val="0000FF"/>
                </a:solidFill>
                <a:latin typeface="Berlin Sans FB" pitchFamily="34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Merriweather" pitchFamily="18" charset="0"/>
              </a:rPr>
              <a:t>Introduction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5760" y="1219201"/>
            <a:ext cx="6583680" cy="2514599"/>
          </a:xfrm>
          <a:prstGeom prst="rect">
            <a:avLst/>
          </a:prstGeom>
        </p:spPr>
        <p:txBody>
          <a:bodyPr/>
          <a:lstStyle>
            <a:lvl1pPr marL="274320" indent="-274320" algn="l" defTabSz="73152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73152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defTabSz="73152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182880" algn="l" defTabSz="73152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182880" algn="l" defTabSz="73152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182880" algn="l" defTabSz="73152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182880" algn="l" defTabSz="73152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182880" algn="l" defTabSz="73152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182880" algn="l" defTabSz="73152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66"/>
              </a:buClr>
              <a:buFont typeface="Wingdings" pitchFamily="2" charset="2"/>
              <a:buChar char="§"/>
            </a:pPr>
            <a:r>
              <a:rPr lang="en-US" dirty="0" smtClean="0">
                <a:latin typeface="Times" pitchFamily="18" charset="0"/>
              </a:rPr>
              <a:t>Use font size from 20 to 28 for this section to see clearly from back side also.</a:t>
            </a:r>
          </a:p>
          <a:p>
            <a:pPr>
              <a:buClr>
                <a:srgbClr val="FF0066"/>
              </a:buClr>
              <a:buFont typeface="Wingdings" pitchFamily="2" charset="2"/>
              <a:buChar char="§"/>
            </a:pPr>
            <a:endParaRPr lang="en-US" dirty="0" smtClean="0">
              <a:latin typeface="Times" pitchFamily="18" charset="0"/>
            </a:endParaRPr>
          </a:p>
          <a:p>
            <a:pPr>
              <a:buClr>
                <a:srgbClr val="FF0066"/>
              </a:buClr>
              <a:buFont typeface="Wingdings" pitchFamily="2" charset="2"/>
              <a:buChar char="§"/>
            </a:pPr>
            <a:r>
              <a:rPr lang="en-US" dirty="0" smtClean="0">
                <a:latin typeface="Times" pitchFamily="18" charset="0"/>
              </a:rPr>
              <a:t> This is introduction of your seminar or project. 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396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B3B3-A8B7-4064-ACF3-D3896B78B72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idx="4294967295"/>
          </p:nvPr>
        </p:nvSpPr>
        <p:spPr>
          <a:xfrm>
            <a:off x="354037" y="762001"/>
            <a:ext cx="6583680" cy="457200"/>
          </a:xfrm>
          <a:prstGeom prst="rect">
            <a:avLst/>
          </a:prstGeom>
        </p:spPr>
        <p:txBody>
          <a:bodyPr/>
          <a:lstStyle/>
          <a:p>
            <a:r>
              <a:rPr lang="en-US" sz="2800" b="1" dirty="0">
                <a:solidFill>
                  <a:srgbClr val="0000FF"/>
                </a:solidFill>
                <a:latin typeface="Merriweather" pitchFamily="18" charset="0"/>
              </a:rPr>
              <a:t>Literature</a:t>
            </a:r>
            <a:r>
              <a:rPr lang="en-US" sz="2400" b="1" dirty="0">
                <a:solidFill>
                  <a:srgbClr val="0000FF"/>
                </a:solidFill>
                <a:latin typeface="Merriweather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Merriweather" pitchFamily="18" charset="0"/>
              </a:rPr>
              <a:t>Survey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67892" y="1600201"/>
            <a:ext cx="6583680" cy="2895600"/>
          </a:xfrm>
          <a:prstGeom prst="rect">
            <a:avLst/>
          </a:prstGeom>
        </p:spPr>
        <p:txBody>
          <a:bodyPr/>
          <a:lstStyle>
            <a:lvl1pPr marL="274320" indent="-274320" algn="l" defTabSz="73152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73152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defTabSz="73152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182880" algn="l" defTabSz="73152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182880" algn="l" defTabSz="73152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182880" algn="l" defTabSz="73152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182880" algn="l" defTabSz="73152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182880" algn="l" defTabSz="73152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182880" algn="l" defTabSz="73152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66"/>
              </a:buClr>
              <a:buFont typeface="Wingdings" pitchFamily="2" charset="2"/>
              <a:buChar char="§"/>
            </a:pPr>
            <a:r>
              <a:rPr lang="en-US" dirty="0" smtClean="0"/>
              <a:t>This is chapter of your seminar or project. </a:t>
            </a:r>
          </a:p>
          <a:p>
            <a:pPr>
              <a:buClr>
                <a:srgbClr val="FF0066"/>
              </a:buClr>
              <a:buFont typeface="Wingdings" pitchFamily="2" charset="2"/>
              <a:buChar char="§"/>
            </a:pPr>
            <a:r>
              <a:rPr lang="en-US" dirty="0" smtClean="0"/>
              <a:t>Use font size from 20 to 28 for this section to see clearly from back side also.</a:t>
            </a:r>
          </a:p>
          <a:p>
            <a:pPr>
              <a:buClr>
                <a:srgbClr val="FF0066"/>
              </a:buClr>
              <a:buFont typeface="Wingdings" pitchFamily="2" charset="2"/>
              <a:buChar char="§"/>
            </a:pPr>
            <a:r>
              <a:rPr lang="en-US" dirty="0" smtClean="0"/>
              <a:t>Or you can size as per your matter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357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685800"/>
            <a:ext cx="6584950" cy="762000"/>
          </a:xfrm>
          <a:prstGeom prst="rect">
            <a:avLst/>
          </a:prstGeom>
        </p:spPr>
        <p:txBody>
          <a:bodyPr/>
          <a:lstStyle/>
          <a:p>
            <a:r>
              <a:rPr lang="en-US" sz="2800" b="1" dirty="0">
                <a:solidFill>
                  <a:srgbClr val="0000FF"/>
                </a:solidFill>
                <a:latin typeface="Merriweather" pitchFamily="18" charset="0"/>
              </a:rPr>
              <a:t>Problem Definition</a:t>
            </a:r>
            <a:br>
              <a:rPr lang="en-US" sz="2800" b="1" dirty="0">
                <a:solidFill>
                  <a:srgbClr val="0000FF"/>
                </a:solidFill>
                <a:latin typeface="Merriweather" pitchFamily="18" charset="0"/>
              </a:rPr>
            </a:br>
            <a:endParaRPr lang="en-IN" sz="2800" b="1" dirty="0">
              <a:solidFill>
                <a:srgbClr val="0000FF"/>
              </a:solidFill>
              <a:latin typeface="Merriweather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B3B3-A8B7-4064-ACF3-D3896B78B72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790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65125" y="761999"/>
            <a:ext cx="6584950" cy="533401"/>
          </a:xfrm>
          <a:prstGeom prst="rect">
            <a:avLst/>
          </a:prstGeom>
        </p:spPr>
        <p:txBody>
          <a:bodyPr/>
          <a:lstStyle/>
          <a:p>
            <a:r>
              <a:rPr lang="en-US" sz="2800" b="1" dirty="0">
                <a:solidFill>
                  <a:srgbClr val="0000FF"/>
                </a:solidFill>
                <a:latin typeface="Merriweather" pitchFamily="18" charset="0"/>
              </a:rPr>
              <a:t>Present Theory</a:t>
            </a:r>
            <a:br>
              <a:rPr lang="en-US" sz="2800" b="1" dirty="0">
                <a:solidFill>
                  <a:srgbClr val="0000FF"/>
                </a:solidFill>
                <a:latin typeface="Merriweather" pitchFamily="18" charset="0"/>
              </a:rPr>
            </a:br>
            <a:endParaRPr lang="en-IN" sz="2800" b="1" dirty="0">
              <a:solidFill>
                <a:srgbClr val="0000FF"/>
              </a:solidFill>
              <a:latin typeface="Merriweather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B3B3-A8B7-4064-ACF3-D3896B78B72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468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80761" y="838200"/>
            <a:ext cx="6569075" cy="457201"/>
          </a:xfrm>
          <a:prstGeom prst="rect">
            <a:avLst/>
          </a:prstGeom>
        </p:spPr>
        <p:txBody>
          <a:bodyPr/>
          <a:lstStyle/>
          <a:p>
            <a:r>
              <a:rPr lang="en-US" sz="2800" b="1" dirty="0">
                <a:solidFill>
                  <a:srgbClr val="0000FF"/>
                </a:solidFill>
                <a:latin typeface="Merriweather" pitchFamily="18" charset="0"/>
              </a:rPr>
              <a:t>Methodology for Proposed Work</a:t>
            </a:r>
            <a:r>
              <a:rPr lang="en-US" sz="3200" dirty="0"/>
              <a:t/>
            </a:r>
            <a:br>
              <a:rPr lang="en-US" sz="3200" dirty="0"/>
            </a:br>
            <a:endParaRPr lang="en-IN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B3B3-A8B7-4064-ACF3-D3896B78B72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03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609600"/>
            <a:ext cx="6584950" cy="523875"/>
          </a:xfrm>
          <a:prstGeom prst="rect">
            <a:avLst/>
          </a:prstGeom>
        </p:spPr>
        <p:txBody>
          <a:bodyPr/>
          <a:lstStyle/>
          <a:p>
            <a:r>
              <a:rPr lang="en-US" sz="2800" b="1" dirty="0">
                <a:solidFill>
                  <a:srgbClr val="0000FF"/>
                </a:solidFill>
                <a:latin typeface="Merriweather" pitchFamily="18" charset="0"/>
              </a:rPr>
              <a:t/>
            </a:r>
            <a:br>
              <a:rPr lang="en-US" sz="2800" b="1" dirty="0">
                <a:solidFill>
                  <a:srgbClr val="0000FF"/>
                </a:solidFill>
                <a:latin typeface="Merriweather" pitchFamily="18" charset="0"/>
              </a:rPr>
            </a:br>
            <a:endParaRPr lang="en-IN" sz="2800" b="1" dirty="0">
              <a:solidFill>
                <a:srgbClr val="0000FF"/>
              </a:solidFill>
              <a:latin typeface="Merriweather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B3B3-A8B7-4064-ACF3-D3896B78B72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540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65125" y="685799"/>
            <a:ext cx="6584950" cy="685801"/>
          </a:xfrm>
          <a:prstGeom prst="rect">
            <a:avLst/>
          </a:prstGeom>
        </p:spPr>
        <p:txBody>
          <a:bodyPr/>
          <a:lstStyle/>
          <a:p>
            <a:r>
              <a:rPr lang="en-US" sz="2800" b="1" dirty="0">
                <a:solidFill>
                  <a:srgbClr val="0000FF"/>
                </a:solidFill>
                <a:latin typeface="Merriweather" pitchFamily="18" charset="0"/>
              </a:rPr>
              <a:t>Approximate Cost of Project</a:t>
            </a:r>
            <a:br>
              <a:rPr lang="en-US" sz="2800" b="1" dirty="0">
                <a:solidFill>
                  <a:srgbClr val="0000FF"/>
                </a:solidFill>
                <a:latin typeface="Merriweather" pitchFamily="18" charset="0"/>
              </a:rPr>
            </a:br>
            <a:endParaRPr lang="en-IN" sz="2800" b="1" dirty="0">
              <a:solidFill>
                <a:srgbClr val="0000FF"/>
              </a:solidFill>
              <a:latin typeface="Merriweather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B3B3-A8B7-4064-ACF3-D3896B78B72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37366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343</Words>
  <Application>Microsoft Office PowerPoint</Application>
  <PresentationFormat>Custom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1_Office Theme</vt:lpstr>
      <vt:lpstr>PowerPoint Presentation</vt:lpstr>
      <vt:lpstr>PowerPoint Presentation</vt:lpstr>
      <vt:lpstr> Introduction</vt:lpstr>
      <vt:lpstr>Literature Survey</vt:lpstr>
      <vt:lpstr>Problem Definition </vt:lpstr>
      <vt:lpstr>Present Theory </vt:lpstr>
      <vt:lpstr>Methodology for Proposed Work </vt:lpstr>
      <vt:lpstr> </vt:lpstr>
      <vt:lpstr>Approximate Cost of Project </vt:lpstr>
      <vt:lpstr>References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CCF 19</cp:lastModifiedBy>
  <cp:revision>100</cp:revision>
  <dcterms:created xsi:type="dcterms:W3CDTF">2006-08-16T00:00:00Z</dcterms:created>
  <dcterms:modified xsi:type="dcterms:W3CDTF">2021-11-18T09:52:24Z</dcterms:modified>
</cp:coreProperties>
</file>